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597" r:id="rId3"/>
    <p:sldId id="1337" r:id="rId4"/>
    <p:sldId id="1598" r:id="rId5"/>
    <p:sldId id="1599" r:id="rId6"/>
    <p:sldId id="1600" r:id="rId7"/>
    <p:sldId id="1601" r:id="rId8"/>
    <p:sldId id="1602" r:id="rId9"/>
    <p:sldId id="1603" r:id="rId10"/>
    <p:sldId id="1604" r:id="rId11"/>
    <p:sldId id="1605" r:id="rId12"/>
    <p:sldId id="1606" r:id="rId13"/>
    <p:sldId id="1607" r:id="rId14"/>
    <p:sldId id="1608" r:id="rId15"/>
    <p:sldId id="1609" r:id="rId16"/>
    <p:sldId id="1610" r:id="rId17"/>
    <p:sldId id="1611" r:id="rId18"/>
    <p:sldId id="1612" r:id="rId19"/>
    <p:sldId id="1613" r:id="rId20"/>
    <p:sldId id="1614" r:id="rId21"/>
    <p:sldId id="1615" r:id="rId22"/>
    <p:sldId id="1616" r:id="rId23"/>
    <p:sldId id="1617" r:id="rId24"/>
    <p:sldId id="1621" r:id="rId25"/>
    <p:sldId id="1622" r:id="rId26"/>
    <p:sldId id="1623" r:id="rId27"/>
    <p:sldId id="1624" r:id="rId28"/>
    <p:sldId id="1629" r:id="rId29"/>
    <p:sldId id="1630" r:id="rId30"/>
    <p:sldId id="1631" r:id="rId31"/>
    <p:sldId id="1632" r:id="rId32"/>
    <p:sldId id="1633" r:id="rId33"/>
    <p:sldId id="1634" r:id="rId34"/>
    <p:sldId id="1635" r:id="rId35"/>
    <p:sldId id="1636" r:id="rId36"/>
    <p:sldId id="1637" r:id="rId37"/>
    <p:sldId id="951" r:id="rId38"/>
    <p:sldId id="1335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19 – File </a:t>
            </a:r>
            <a:r>
              <a:rPr lang="en-US" altLang="en-US" sz="4000" dirty="0" err="1" smtClean="0"/>
              <a:t>Input/Output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variable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variable (the file object)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"roster.dat"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file_name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4576" y="4767836"/>
            <a:ext cx="360834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File being opened must be in the same folder as the Python file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statsFile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74033" y="4808712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2.5  8.1 7.6 3.2  3.2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8.0  8.0 8.0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3521" y="5039544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1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Formatting</a:t>
            </a:r>
          </a:p>
          <a:p>
            <a:pPr lvl="1"/>
            <a:r>
              <a:rPr lang="en-US" sz="3200" dirty="0" smtClean="0"/>
              <a:t>Type specifiers</a:t>
            </a:r>
          </a:p>
          <a:p>
            <a:pPr lvl="1"/>
            <a:r>
              <a:rPr lang="en-US" sz="3200" dirty="0" smtClean="0"/>
              <a:t>Decimals, floats, and strings</a:t>
            </a:r>
          </a:p>
          <a:p>
            <a:pPr lvl="1"/>
            <a:r>
              <a:rPr lang="en-US" sz="3200" dirty="0" smtClean="0"/>
              <a:t>Alignment</a:t>
            </a:r>
          </a:p>
          <a:p>
            <a:pPr lvl="1"/>
            <a:r>
              <a:rPr lang="en-US" sz="3200" dirty="0" smtClean="0"/>
              <a:t>Fill characters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7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3.1 3.2\n456 Brad 7.0 9.6 6.5 4.9 8.8\n789 Jenn 8.0 8.0 8.0 8.0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5422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3.1 3.2\n456 Brad 7.0 9.6 6.5 4.9 8.8\n789 Jenn 8.0 8.0 8.0 8.0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7.5\n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254" y="4786690"/>
            <a:ext cx="25358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read in as well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1675352" y="4436909"/>
            <a:ext cx="525807" cy="34978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201159" y="3781696"/>
            <a:ext cx="3518506" cy="10049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201159" y="4098302"/>
            <a:ext cx="910611" cy="688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3238836" y="367486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5806617" y="3300676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1069885" y="4037038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7105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 3.2\n'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.6 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8.8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Suzy 9.5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 3.2\n', '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.6 6.5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8.8\n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'789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Jenn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/>
              <a:t>Which of these are valid uses 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22629" y="4249789"/>
            <a:ext cx="333984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variable 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</a:t>
            </a:r>
            <a:r>
              <a:rPr lang="en-US" dirty="0"/>
              <a:t>called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3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1"/>
            <a:r>
              <a:rPr lang="en-US" dirty="0" smtClean="0"/>
              <a:t>What do you think the function to write is called?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sz="2400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29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write()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only writes exactly what it’s given!</a:t>
            </a:r>
          </a:p>
          <a:p>
            <a:pPr lvl="1"/>
            <a:r>
              <a:rPr lang="en-US" dirty="0" smtClean="0"/>
              <a:t>This means whitespace (like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dirty="0" smtClean="0"/>
              <a:t>) is up to you</a:t>
            </a:r>
          </a:p>
          <a:p>
            <a:pPr lvl="1"/>
            <a:r>
              <a:rPr lang="en-US" dirty="0"/>
              <a:t>Unlike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which adds a newline for </a:t>
            </a:r>
            <a:r>
              <a:rPr lang="en-US" dirty="0" smtClean="0"/>
              <a:t>you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"greeting.dat"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6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638166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4353634"/>
            <a:ext cx="434035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casting turns the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into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or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42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</a:t>
            </a:r>
          </a:p>
          <a:p>
            <a:pPr lvl="1"/>
            <a:r>
              <a:rPr lang="en-US" dirty="0" smtClean="0"/>
              <a:t>Reads in from a file called “spaced.txt”</a:t>
            </a:r>
          </a:p>
          <a:p>
            <a:pPr lvl="1"/>
            <a:r>
              <a:rPr lang="en-US" dirty="0" smtClean="0"/>
              <a:t>Counts how many whitespace characters it </a:t>
            </a:r>
            <a:r>
              <a:rPr lang="en-US" dirty="0"/>
              <a:t>has</a:t>
            </a:r>
            <a:br>
              <a:rPr lang="en-US" dirty="0"/>
            </a:br>
            <a:r>
              <a:rPr lang="en-US" dirty="0" smtClean="0"/>
              <a:t>		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/>
              <a:t>, 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)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out the total </a:t>
            </a:r>
            <a:r>
              <a:rPr lang="en-US" dirty="0" smtClean="0"/>
              <a:t>count of whitespace characters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Creates a new file without any of the whitespace characters (called “unspaced.txt”)</a:t>
            </a:r>
          </a:p>
          <a:p>
            <a:pPr lvl="2"/>
            <a:endParaRPr lang="en-US" sz="2000" dirty="0" smtClean="0"/>
          </a:p>
          <a:p>
            <a:pPr lvl="3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5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r>
              <a:rPr lang="en-US" dirty="0" smtClean="0"/>
              <a:t>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File: Available in Dr. Gibson’s pub directory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/umbc.edu/users/k/k/k38/pub/cs201/spaced.txt</a:t>
            </a:r>
          </a:p>
          <a:p>
            <a:pPr lvl="1"/>
            <a:r>
              <a:rPr lang="en-US" dirty="0" smtClean="0"/>
              <a:t>Lots of tabs and spaces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spaced.py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44 spacing characters in the file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64670" y="3419354"/>
            <a:ext cx="3639961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	How	</a:t>
            </a:r>
            <a:r>
              <a:rPr lang="en-US" sz="1600" dirty="0" smtClean="0"/>
              <a:t>now	brown</a:t>
            </a:r>
            <a:r>
              <a:rPr lang="en-US" sz="1600" dirty="0"/>
              <a:t>	cow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Space                         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 like					space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08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Englebart</a:t>
            </a:r>
            <a:endParaRPr lang="en-US" dirty="0" smtClean="0"/>
          </a:p>
          <a:p>
            <a:pPr lvl="1"/>
            <a:r>
              <a:rPr lang="en-US" dirty="0" smtClean="0"/>
              <a:t>Invented the computer mouse,</a:t>
            </a:r>
            <a:br>
              <a:rPr lang="en-US" dirty="0" smtClean="0"/>
            </a:br>
            <a:r>
              <a:rPr lang="en-US" dirty="0" smtClean="0"/>
              <a:t>bitmapped screens, hypertext,</a:t>
            </a:r>
            <a:br>
              <a:rPr lang="en-US" dirty="0" smtClean="0"/>
            </a:br>
            <a:r>
              <a:rPr lang="en-US" dirty="0" smtClean="0"/>
              <a:t>and the precursor to the GUI</a:t>
            </a:r>
          </a:p>
          <a:p>
            <a:pPr lvl="2"/>
            <a:r>
              <a:rPr lang="en-US" dirty="0" smtClean="0"/>
              <a:t>“Mother of All Demos”</a:t>
            </a:r>
          </a:p>
          <a:p>
            <a:pPr lvl="1"/>
            <a:r>
              <a:rPr lang="en-US" dirty="0" smtClean="0"/>
              <a:t>Focused his career on “making </a:t>
            </a:r>
            <a:br>
              <a:rPr lang="en-US" dirty="0" smtClean="0"/>
            </a:br>
            <a:r>
              <a:rPr lang="en-US" dirty="0" smtClean="0"/>
              <a:t>the world a better place”</a:t>
            </a:r>
          </a:p>
          <a:p>
            <a:pPr lvl="1"/>
            <a:r>
              <a:rPr lang="en-US" dirty="0" smtClean="0"/>
              <a:t>Believed the way to do this was</a:t>
            </a:r>
            <a:br>
              <a:rPr lang="en-US" dirty="0" smtClean="0"/>
            </a:br>
            <a:r>
              <a:rPr lang="en-US" dirty="0" smtClean="0"/>
              <a:t>by using technology to </a:t>
            </a:r>
            <a:br>
              <a:rPr lang="en-US" dirty="0" smtClean="0"/>
            </a:br>
            <a:r>
              <a:rPr lang="en-US" dirty="0" smtClean="0"/>
              <a:t>augment human intelligence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172" y="2052935"/>
            <a:ext cx="3180211" cy="436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6 </a:t>
            </a:r>
            <a:r>
              <a:rPr lang="en-US" dirty="0" smtClean="0"/>
              <a:t>is due Friday, November 12th</a:t>
            </a:r>
            <a:endParaRPr lang="en-US" dirty="0" smtClean="0"/>
          </a:p>
          <a:p>
            <a:pPr lvl="1"/>
            <a:r>
              <a:rPr lang="en-US" dirty="0" smtClean="0"/>
              <a:t>The topic is recursion – recommended that </a:t>
            </a:r>
            <a:br>
              <a:rPr lang="en-US" dirty="0" smtClean="0"/>
            </a:br>
            <a:r>
              <a:rPr lang="en-US" dirty="0" smtClean="0"/>
              <a:t>you do the assignment parts in order</a:t>
            </a:r>
          </a:p>
          <a:p>
            <a:pPr lvl="3"/>
            <a:endParaRPr lang="en-US" dirty="0"/>
          </a:p>
          <a:p>
            <a:r>
              <a:rPr lang="en-US" dirty="0" smtClean="0"/>
              <a:t>Midterm </a:t>
            </a:r>
            <a:r>
              <a:rPr lang="en-US" dirty="0" smtClean="0"/>
              <a:t>Exam 2 </a:t>
            </a:r>
            <a:r>
              <a:rPr lang="en-US" dirty="0" smtClean="0"/>
              <a:t>is </a:t>
            </a:r>
            <a:r>
              <a:rPr lang="en-US" dirty="0" smtClean="0"/>
              <a:t>when?</a:t>
            </a:r>
          </a:p>
          <a:p>
            <a:pPr lvl="1"/>
            <a:r>
              <a:rPr lang="en-US" sz="3200" dirty="0" smtClean="0"/>
              <a:t>Next class!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Laptop:</a:t>
            </a:r>
          </a:p>
          <a:p>
            <a:pPr lvl="1"/>
            <a:r>
              <a:rPr lang="en-US" sz="1600" dirty="0"/>
              <a:t>https://pixabay.com/p-33521</a:t>
            </a:r>
          </a:p>
          <a:p>
            <a:endParaRPr lang="en-US" sz="2000" dirty="0"/>
          </a:p>
          <a:p>
            <a:r>
              <a:rPr lang="en-US" sz="2000" dirty="0" smtClean="0"/>
              <a:t>Database:</a:t>
            </a:r>
            <a:endParaRPr lang="en-US" sz="2000" dirty="0"/>
          </a:p>
          <a:p>
            <a:pPr lvl="1"/>
            <a:r>
              <a:rPr lang="en-US" sz="1600" dirty="0" smtClean="0"/>
              <a:t>http</a:t>
            </a:r>
            <a:r>
              <a:rPr lang="en-US" sz="1600" dirty="0"/>
              <a:t>://www.clipartkid.com/database-symbol-clip-art-at-clker-com-vector-clip-art-online-QMSKDE-clipart/</a:t>
            </a:r>
          </a:p>
          <a:p>
            <a:endParaRPr lang="en-US" sz="2000" dirty="0"/>
          </a:p>
          <a:p>
            <a:r>
              <a:rPr lang="en-US" sz="2000" dirty="0" smtClean="0"/>
              <a:t>Douglas </a:t>
            </a:r>
            <a:r>
              <a:rPr lang="en-US" sz="2000" dirty="0" err="1" smtClean="0"/>
              <a:t>Englebart</a:t>
            </a:r>
            <a:r>
              <a:rPr lang="en-US" sz="2000" smtClean="0"/>
              <a:t>:</a:t>
            </a:r>
            <a:endParaRPr lang="en-US" sz="2000" dirty="0" smtClean="0"/>
          </a:p>
          <a:p>
            <a:pPr lvl="1"/>
            <a:r>
              <a:rPr lang="en-US" sz="1600" dirty="0"/>
              <a:t>https://commons.wikimedia.org/wiki/File:SRI_Douglas_Engelbart_1968.jpg</a:t>
            </a:r>
          </a:p>
          <a:p>
            <a:endParaRPr lang="en-US" sz="2000" dirty="0" smtClean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To learn all about file input and output</a:t>
            </a:r>
          </a:p>
          <a:p>
            <a:endParaRPr lang="en-US" dirty="0" smtClean="0"/>
          </a:p>
          <a:p>
            <a:r>
              <a:rPr lang="en-US" dirty="0" smtClean="0"/>
              <a:t>Including how to: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a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in its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Write to a file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a file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4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use pretty simple input and 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7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29799</TotalTime>
  <Words>1505</Words>
  <Application>Microsoft Office PowerPoint</Application>
  <PresentationFormat>On-screen Show (4:3)</PresentationFormat>
  <Paragraphs>352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19 – File Input/Output</vt:lpstr>
      <vt:lpstr>Last Class We Covered</vt:lpstr>
      <vt:lpstr>Any Questions from Last Time?</vt:lpstr>
      <vt:lpstr>Today’s Objectives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Opening a File</vt:lpstr>
      <vt:lpstr>Syntax for open() Function</vt:lpstr>
      <vt:lpstr>Syntax for open() Function</vt:lpstr>
      <vt:lpstr>Examples of Using open()</vt:lpstr>
      <vt:lpstr>Reading in a File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open()</vt:lpstr>
      <vt:lpstr>Using open()</vt:lpstr>
      <vt:lpstr>Three Ways to Read a File</vt:lpstr>
      <vt:lpstr>Three Ways to Read a File</vt:lpstr>
      <vt:lpstr>Writing to Files</vt:lpstr>
      <vt:lpstr>Opening a File for Writing</vt:lpstr>
      <vt:lpstr>Writing to a File</vt:lpstr>
      <vt:lpstr>Details About write()</vt:lpstr>
      <vt:lpstr>Word of Caution</vt:lpstr>
      <vt:lpstr>Closing a File</vt:lpstr>
      <vt:lpstr>Time for…</vt:lpstr>
      <vt:lpstr>deSpacing</vt:lpstr>
      <vt:lpstr>deSpacing: Output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414</cp:revision>
  <dcterms:created xsi:type="dcterms:W3CDTF">2014-05-05T14:25:42Z</dcterms:created>
  <dcterms:modified xsi:type="dcterms:W3CDTF">2018-11-12T17:46:21Z</dcterms:modified>
</cp:coreProperties>
</file>